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80" r:id="rId4"/>
    <p:sldId id="281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82" r:id="rId23"/>
  </p:sldIdLst>
  <p:sldSz cx="9144000" cy="6858000" type="screen4x3"/>
  <p:notesSz cx="6805613" cy="99393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45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901D4-EDEC-4AC4-BAF3-106A51ECCD97}" type="datetimeFigureOut">
              <a:rPr lang="ru-RU" smtClean="0"/>
              <a:pPr/>
              <a:t>19.07.2018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BE2CC-FD0E-4245-A1F1-7B11B0D6A4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901D4-EDEC-4AC4-BAF3-106A51ECCD97}" type="datetimeFigureOut">
              <a:rPr lang="ru-RU" smtClean="0"/>
              <a:pPr/>
              <a:t>19.07.2018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BE2CC-FD0E-4245-A1F1-7B11B0D6A4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901D4-EDEC-4AC4-BAF3-106A51ECCD97}" type="datetimeFigureOut">
              <a:rPr lang="ru-RU" smtClean="0"/>
              <a:pPr/>
              <a:t>19.07.2018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BE2CC-FD0E-4245-A1F1-7B11B0D6A4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901D4-EDEC-4AC4-BAF3-106A51ECCD97}" type="datetimeFigureOut">
              <a:rPr lang="ru-RU" smtClean="0"/>
              <a:pPr/>
              <a:t>19.07.2018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BE2CC-FD0E-4245-A1F1-7B11B0D6A4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901D4-EDEC-4AC4-BAF3-106A51ECCD97}" type="datetimeFigureOut">
              <a:rPr lang="ru-RU" smtClean="0"/>
              <a:pPr/>
              <a:t>19.07.2018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BE2CC-FD0E-4245-A1F1-7B11B0D6A4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901D4-EDEC-4AC4-BAF3-106A51ECCD97}" type="datetimeFigureOut">
              <a:rPr lang="ru-RU" smtClean="0"/>
              <a:pPr/>
              <a:t>19.07.2018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BE2CC-FD0E-4245-A1F1-7B11B0D6A4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901D4-EDEC-4AC4-BAF3-106A51ECCD97}" type="datetimeFigureOut">
              <a:rPr lang="ru-RU" smtClean="0"/>
              <a:pPr/>
              <a:t>19.07.2018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BE2CC-FD0E-4245-A1F1-7B11B0D6A4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901D4-EDEC-4AC4-BAF3-106A51ECCD97}" type="datetimeFigureOut">
              <a:rPr lang="ru-RU" smtClean="0"/>
              <a:pPr/>
              <a:t>19.07.2018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BE2CC-FD0E-4245-A1F1-7B11B0D6A4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901D4-EDEC-4AC4-BAF3-106A51ECCD97}" type="datetimeFigureOut">
              <a:rPr lang="ru-RU" smtClean="0"/>
              <a:pPr/>
              <a:t>19.07.2018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BE2CC-FD0E-4245-A1F1-7B11B0D6A4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901D4-EDEC-4AC4-BAF3-106A51ECCD97}" type="datetimeFigureOut">
              <a:rPr lang="ru-RU" smtClean="0"/>
              <a:pPr/>
              <a:t>19.07.2018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BE2CC-FD0E-4245-A1F1-7B11B0D6A4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901D4-EDEC-4AC4-BAF3-106A51ECCD97}" type="datetimeFigureOut">
              <a:rPr lang="ru-RU" smtClean="0"/>
              <a:pPr/>
              <a:t>19.07.2018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BE2CC-FD0E-4245-A1F1-7B11B0D6A4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901D4-EDEC-4AC4-BAF3-106A51ECCD97}" type="datetimeFigureOut">
              <a:rPr lang="ru-RU" smtClean="0"/>
              <a:pPr/>
              <a:t>19.07.2018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BE2CC-FD0E-4245-A1F1-7B11B0D6A4E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44824"/>
            <a:ext cx="8229600" cy="1800200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anose="02040502050405020303" pitchFamily="18" charset="0"/>
              </a:rPr>
              <a:t>Профессиональный стандарт 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  <a:latin typeface="Georgia" panose="02040502050405020303" pitchFamily="18" charset="0"/>
              </a:rPr>
              <a:t>педагога:</a:t>
            </a:r>
            <a:b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  <a:latin typeface="Georgia" panose="02040502050405020303" pitchFamily="18" charset="0"/>
              </a:rPr>
            </a:b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  <a:latin typeface="Georgia" panose="02040502050405020303" pitchFamily="18" charset="0"/>
              </a:rPr>
              <a:t> в вопросах и ответах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2123727" y="5013176"/>
            <a:ext cx="6120681" cy="129614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90000"/>
              </a:lnSpc>
              <a:buNone/>
              <a:defRPr/>
            </a:pPr>
            <a:r>
              <a:rPr lang="ru-RU" sz="2000" b="1" dirty="0" smtClean="0">
                <a:latin typeface="Georgia" panose="02040502050405020303" pitchFamily="18" charset="0"/>
              </a:rPr>
              <a:t>Разработал:</a:t>
            </a:r>
          </a:p>
          <a:p>
            <a:pPr marL="0" indent="0" algn="r">
              <a:lnSpc>
                <a:spcPct val="90000"/>
              </a:lnSpc>
              <a:buNone/>
              <a:defRPr/>
            </a:pPr>
            <a:r>
              <a:rPr lang="ru-RU" sz="2000" b="1" dirty="0" smtClean="0">
                <a:latin typeface="Georgia" panose="02040502050405020303" pitchFamily="18" charset="0"/>
              </a:rPr>
              <a:t>Заместитель заведующего по УВР ГБДОУ детский сад № 8 </a:t>
            </a:r>
            <a:r>
              <a:rPr lang="ru-RU" sz="2000" b="1" dirty="0" err="1" smtClean="0">
                <a:latin typeface="Georgia" panose="02040502050405020303" pitchFamily="18" charset="0"/>
              </a:rPr>
              <a:t>Колпинского</a:t>
            </a:r>
            <a:r>
              <a:rPr lang="ru-RU" sz="2000" b="1" dirty="0" smtClean="0">
                <a:latin typeface="Georgia" panose="02040502050405020303" pitchFamily="18" charset="0"/>
              </a:rPr>
              <a:t> района СПб </a:t>
            </a:r>
          </a:p>
          <a:p>
            <a:pPr marL="0" indent="0" algn="r">
              <a:lnSpc>
                <a:spcPct val="90000"/>
              </a:lnSpc>
              <a:buNone/>
              <a:defRPr/>
            </a:pPr>
            <a:r>
              <a:rPr lang="ru-RU" sz="2000" b="1" dirty="0" smtClean="0">
                <a:latin typeface="Georgia" panose="02040502050405020303" pitchFamily="18" charset="0"/>
              </a:rPr>
              <a:t>Богданова И.С.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683568" y="332656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Особенность профессионального стандарта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755576" y="1628800"/>
            <a:ext cx="7704856" cy="4968552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ru-RU" sz="2800" dirty="0" smtClean="0">
                <a:latin typeface="Georgia" panose="02040502050405020303" pitchFamily="18" charset="0"/>
              </a:rPr>
              <a:t>Ключевая идея профессионального стандарта – умение педагога работать с разными категориями детей: мигрантами, сиротами, одаренными, инвалидами, детьми, оказавшимися в трудной жизненной ситуации и т.д. 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ru-RU" sz="2800" dirty="0" smtClean="0">
                <a:latin typeface="Georgia" panose="02040502050405020303" pitchFamily="18" charset="0"/>
              </a:rPr>
              <a:t>перестроиться и начать оценивать деятельность педагога и детского сада  не только по работе с успешными, но и с трудными детьми. </a:t>
            </a:r>
          </a:p>
          <a:p>
            <a:pPr>
              <a:defRPr/>
            </a:pP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301801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2420888"/>
            <a:ext cx="7848872" cy="237626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Какие </a:t>
            </a: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новые  компетенции выдвигает стандарт, которыми педагог должен овладеть? </a:t>
            </a:r>
          </a:p>
          <a:p>
            <a:pPr algn="ctr"/>
            <a:endParaRPr lang="ru-RU" dirty="0"/>
          </a:p>
        </p:txBody>
      </p:sp>
      <p:pic>
        <p:nvPicPr>
          <p:cNvPr id="4" name="Picture 2" descr="http://psvsem.ru/tinybrowser/images/photos/newsbody/2014-01-28/opros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1" t="784" r="52604" b="-1902"/>
          <a:stretch/>
        </p:blipFill>
        <p:spPr bwMode="auto">
          <a:xfrm>
            <a:off x="3441646" y="341277"/>
            <a:ext cx="1979368" cy="208823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Содержимое 5" descr="педагог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4581128"/>
            <a:ext cx="1931987" cy="181292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42825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Новые компетенции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539552" y="1484784"/>
            <a:ext cx="7992888" cy="4525963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ru-RU" sz="2800" dirty="0" smtClean="0">
                <a:effectLst/>
                <a:latin typeface="Georgia" panose="02040502050405020303" pitchFamily="18" charset="0"/>
              </a:rPr>
              <a:t>Технологии  работы с одаренными воспитанниками ; 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ru-RU" sz="2800" dirty="0" smtClean="0">
                <a:effectLst/>
                <a:latin typeface="Georgia" panose="02040502050405020303" pitchFamily="18" charset="0"/>
              </a:rPr>
              <a:t>Технологии  работы в условиях реализации программ инклюзивного образования; 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ru-RU" sz="2800" dirty="0" smtClean="0">
                <a:effectLst/>
                <a:latin typeface="Georgia" panose="02040502050405020303" pitchFamily="18" charset="0"/>
              </a:rPr>
              <a:t>Уметь работать с воспитанниками, имеющими проблемы в развитии; 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ru-RU" sz="2800" dirty="0" smtClean="0">
                <a:effectLst/>
                <a:latin typeface="Georgia" panose="02040502050405020303" pitchFamily="18" charset="0"/>
              </a:rPr>
              <a:t>Уметь работать с </a:t>
            </a:r>
            <a:r>
              <a:rPr lang="ru-RU" sz="2800" dirty="0" err="1" smtClean="0">
                <a:effectLst/>
                <a:latin typeface="Georgia" panose="02040502050405020303" pitchFamily="18" charset="0"/>
              </a:rPr>
              <a:t>девиантными</a:t>
            </a:r>
            <a:r>
              <a:rPr lang="ru-RU" sz="2800" dirty="0" smtClean="0">
                <a:effectLst/>
                <a:latin typeface="Georgia" panose="02040502050405020303" pitchFamily="18" charset="0"/>
              </a:rPr>
              <a:t>, социально запущенными детьми, в том числе имеющими отклонения в социальном поведении</a:t>
            </a:r>
            <a:r>
              <a:rPr lang="ru-RU" sz="2800" dirty="0" smtClean="0">
                <a:effectLst/>
              </a:rPr>
              <a:t>. </a:t>
            </a:r>
          </a:p>
          <a:p>
            <a:pPr>
              <a:defRPr/>
            </a:pPr>
            <a:endParaRPr lang="ru-RU" sz="3600" dirty="0"/>
          </a:p>
        </p:txBody>
      </p:sp>
      <p:pic>
        <p:nvPicPr>
          <p:cNvPr id="5" name="Содержимое 5" descr="педагог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229" y="5532555"/>
            <a:ext cx="1152128" cy="108112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8125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0780" y="2375261"/>
            <a:ext cx="8229600" cy="2088232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Зачем педагогам нужен профессиональный стандарт?</a:t>
            </a:r>
          </a:p>
          <a:p>
            <a:endParaRPr lang="ru-RU" dirty="0"/>
          </a:p>
        </p:txBody>
      </p:sp>
      <p:pic>
        <p:nvPicPr>
          <p:cNvPr id="4" name="Picture 2" descr="http://psvsem.ru/tinybrowser/images/photos/newsbody/2014-01-28/opros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1" t="784" r="52604" b="-1902"/>
          <a:stretch/>
        </p:blipFill>
        <p:spPr bwMode="auto">
          <a:xfrm>
            <a:off x="3635896" y="312727"/>
            <a:ext cx="1979368" cy="208823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Содержимое 5" descr="педагог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4581127"/>
            <a:ext cx="1931987" cy="181292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Содержимое 5" descr="педагог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4581128"/>
            <a:ext cx="1931987" cy="181292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55866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395536" y="332656"/>
            <a:ext cx="8385175" cy="1295871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Что такое профессиональный стандарт?</a:t>
            </a:r>
          </a:p>
        </p:txBody>
      </p:sp>
      <p:sp>
        <p:nvSpPr>
          <p:cNvPr id="18435" name="Содержимое 3"/>
          <p:cNvSpPr>
            <a:spLocks noGrp="1"/>
          </p:cNvSpPr>
          <p:nvPr>
            <p:ph idx="1"/>
          </p:nvPr>
        </p:nvSpPr>
        <p:spPr>
          <a:xfrm>
            <a:off x="611560" y="1600200"/>
            <a:ext cx="7992888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ru-RU" altLang="ru-RU" sz="2000" b="1" dirty="0" smtClean="0">
                <a:effectLst/>
                <a:latin typeface="Georgia" panose="02040502050405020303" pitchFamily="18" charset="0"/>
              </a:rPr>
              <a:t>Профессиональный стандарт педагога </a:t>
            </a:r>
            <a:r>
              <a:rPr lang="ru-RU" altLang="ru-RU" sz="2000" dirty="0" smtClean="0">
                <a:effectLst/>
                <a:latin typeface="Georgia" panose="02040502050405020303" pitchFamily="18" charset="0"/>
              </a:rPr>
              <a:t>— основополагающий документ, содержащий совокупность личностных и профессиональных компетенций учителя. На основе нормативного акта будет проводиться аттестация педагогов с присвоением квалификационной категории. Также его нормы будут учитываться при приеме на работу в образовательные организации, во время создания должностных инструкций и при формировании норм оплаты труда. </a:t>
            </a:r>
            <a:r>
              <a:rPr lang="ru-RU" altLang="ru-RU" sz="2000" dirty="0" err="1" smtClean="0">
                <a:effectLst/>
                <a:latin typeface="Georgia" panose="02040502050405020303" pitchFamily="18" charset="0"/>
              </a:rPr>
              <a:t>Профстандарт</a:t>
            </a:r>
            <a:r>
              <a:rPr lang="ru-RU" altLang="ru-RU" sz="2000" dirty="0" smtClean="0">
                <a:effectLst/>
                <a:latin typeface="Georgia" panose="02040502050405020303" pitchFamily="18" charset="0"/>
              </a:rPr>
              <a:t> детализирует конкретные знания и умения, которыми нужно владеть педагогическому работнику, а также подробно описывает его трудовые действия.</a:t>
            </a:r>
          </a:p>
          <a:p>
            <a:pPr algn="just"/>
            <a:r>
              <a:rPr lang="ru-RU" altLang="ru-RU" sz="2000" dirty="0" smtClean="0">
                <a:effectLst/>
                <a:latin typeface="Georgia" panose="02040502050405020303" pitchFamily="18" charset="0"/>
              </a:rPr>
              <a:t>Оплата труда работников образовательных учреждений должна основываться на качестве выполнения требований стандарта</a:t>
            </a:r>
          </a:p>
        </p:txBody>
      </p:sp>
      <p:pic>
        <p:nvPicPr>
          <p:cNvPr id="4" name="Picture 4" descr="C:\Users\Админ\Desktop\ПРОФСТАНДАРТЫ педагогов\эмблема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59" y="5528479"/>
            <a:ext cx="4862761" cy="98252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5211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0780" y="2400959"/>
            <a:ext cx="8229600" cy="201622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Структура профессионального стандарта </a:t>
            </a:r>
          </a:p>
          <a:p>
            <a:endParaRPr lang="ru-RU" sz="3600" dirty="0"/>
          </a:p>
        </p:txBody>
      </p:sp>
      <p:pic>
        <p:nvPicPr>
          <p:cNvPr id="4" name="Picture 2" descr="http://psvsem.ru/tinybrowser/images/photos/newsbody/2014-01-28/opros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1" t="784" r="52604" b="-1902"/>
          <a:stretch/>
        </p:blipFill>
        <p:spPr bwMode="auto">
          <a:xfrm>
            <a:off x="3635896" y="312727"/>
            <a:ext cx="1979368" cy="208823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Содержимое 5" descr="педагог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2157" y="4567803"/>
            <a:ext cx="1931987" cy="181292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152615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468313" y="188913"/>
            <a:ext cx="8385175" cy="1431925"/>
          </a:xfrm>
        </p:spPr>
        <p:txBody>
          <a:bodyPr/>
          <a:lstStyle/>
          <a:p>
            <a:pPr algn="ctr" eaLnBrk="1" hangingPunct="1">
              <a:defRPr/>
            </a:pPr>
            <a:r>
              <a:rPr kumimoji="1"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Общепедагогическая функция - </a:t>
            </a:r>
            <a:br>
              <a:rPr kumimoji="1"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</a:br>
            <a:r>
              <a:rPr kumimoji="1"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ОБУЧЕНИЕ</a:t>
            </a:r>
            <a:endParaRPr lang="ru-RU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1600200"/>
            <a:ext cx="8075240" cy="4781128"/>
          </a:xfrm>
        </p:spPr>
        <p:txBody>
          <a:bodyPr/>
          <a:lstStyle/>
          <a:p>
            <a:pPr algn="just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ru-RU" sz="2400" dirty="0" smtClean="0">
                <a:latin typeface="Georgia" panose="02040502050405020303" pitchFamily="18" charset="0"/>
              </a:rPr>
              <a:t>Знать программы обучения;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ru-RU" sz="2400" dirty="0" smtClean="0">
                <a:latin typeface="Georgia" panose="02040502050405020303" pitchFamily="18" charset="0"/>
              </a:rPr>
              <a:t>Иметь высшее образование или среднее профессиональное по направлениям подготовки «Образование и педагогика»;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ru-RU" sz="2400" dirty="0" smtClean="0">
                <a:latin typeface="Georgia" panose="02040502050405020303" pitchFamily="18" charset="0"/>
              </a:rPr>
              <a:t>Уметь планировать и анализировать работу;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ru-RU" sz="2400" dirty="0" smtClean="0">
                <a:latin typeface="Georgia" panose="02040502050405020303" pitchFamily="18" charset="0"/>
              </a:rPr>
              <a:t>Владеть формами и методами обучения -  – стандартными и инновационными;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ru-RU" sz="2400" dirty="0" smtClean="0">
                <a:latin typeface="Georgia" panose="02040502050405020303" pitchFamily="18" charset="0"/>
              </a:rPr>
              <a:t>Использовать специальные подходы, чтобы охватить всех детей;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ru-RU" sz="2400" dirty="0" smtClean="0">
                <a:latin typeface="Georgia" panose="02040502050405020303" pitchFamily="18" charset="0"/>
              </a:rPr>
              <a:t>Уметь объективно оценивать возможности детей, используя разные формы и методы контроля;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ru-RU" sz="2400" dirty="0" smtClean="0">
                <a:latin typeface="Georgia" panose="02040502050405020303" pitchFamily="18" charset="0"/>
              </a:rPr>
              <a:t>Владеть ИКТ-компетенциями</a:t>
            </a:r>
            <a:r>
              <a:rPr lang="ru-RU" sz="2400" dirty="0">
                <a:latin typeface="Georgia" panose="02040502050405020303" pitchFamily="18" charset="0"/>
              </a:rPr>
              <a:t>;</a:t>
            </a:r>
            <a:endParaRPr lang="ru-RU" sz="2400" dirty="0" smtClean="0">
              <a:latin typeface="Georgia" panose="02040502050405020303" pitchFamily="18" charset="0"/>
            </a:endParaRPr>
          </a:p>
          <a:p>
            <a:pPr>
              <a:defRPr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144639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468313" y="188913"/>
            <a:ext cx="8385175" cy="1431925"/>
          </a:xfrm>
        </p:spPr>
        <p:txBody>
          <a:bodyPr/>
          <a:lstStyle/>
          <a:p>
            <a:pPr algn="ctr" eaLnBrk="1" hangingPunct="1">
              <a:defRPr/>
            </a:pPr>
            <a:r>
              <a:rPr kumimoji="1" lang="ru-RU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Воспитательная деятельность</a:t>
            </a:r>
            <a:endParaRPr lang="ru-RU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</p:txBody>
      </p:sp>
      <p:sp>
        <p:nvSpPr>
          <p:cNvPr id="21507" name="Содержимое 3"/>
          <p:cNvSpPr>
            <a:spLocks noGrp="1"/>
          </p:cNvSpPr>
          <p:nvPr>
            <p:ph idx="1"/>
          </p:nvPr>
        </p:nvSpPr>
        <p:spPr>
          <a:xfrm>
            <a:off x="457200" y="1600200"/>
            <a:ext cx="7787208" cy="4525963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dirty="0" smtClean="0">
                <a:effectLst/>
                <a:latin typeface="Georgia" panose="02040502050405020303" pitchFamily="18" charset="0"/>
              </a:rPr>
              <a:t>Владеть организационными формами и методами;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dirty="0" smtClean="0">
                <a:effectLst/>
                <a:latin typeface="Georgia" panose="02040502050405020303" pitchFamily="18" charset="0"/>
              </a:rPr>
              <a:t>Владеть формами и методами воспитательной работы;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dirty="0" smtClean="0">
                <a:effectLst/>
                <a:latin typeface="Georgia" panose="02040502050405020303" pitchFamily="18" charset="0"/>
              </a:rPr>
              <a:t>Уметь общаться с детьми, защищать их интересы и достоинство;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dirty="0" smtClean="0">
                <a:effectLst/>
                <a:latin typeface="Georgia" panose="02040502050405020303" pitchFamily="18" charset="0"/>
              </a:rPr>
              <a:t>Поддерживать уклад, атмосферу и традиции учреждения, внося в них свой положительный вклад.</a:t>
            </a:r>
          </a:p>
          <a:p>
            <a:endParaRPr lang="ru-RU" altLang="ru-RU" dirty="0" smtClean="0">
              <a:effectLst/>
            </a:endParaRPr>
          </a:p>
        </p:txBody>
      </p:sp>
      <p:pic>
        <p:nvPicPr>
          <p:cNvPr id="4" name="Содержимое 5" descr="педагог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1124744"/>
            <a:ext cx="1611478" cy="151216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2143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468313" y="188913"/>
            <a:ext cx="8385175" cy="1431925"/>
          </a:xfrm>
        </p:spPr>
        <p:txBody>
          <a:bodyPr/>
          <a:lstStyle/>
          <a:p>
            <a:pPr algn="ctr" eaLnBrk="1" hangingPunct="1">
              <a:defRPr/>
            </a:pPr>
            <a:r>
              <a:rPr kumimoji="1"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Развивающая деятельность</a:t>
            </a:r>
            <a:endParaRPr lang="ru-RU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</p:txBody>
      </p:sp>
      <p:sp>
        <p:nvSpPr>
          <p:cNvPr id="22531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ru-RU" altLang="ru-RU" sz="3000" dirty="0" smtClean="0">
                <a:effectLst/>
                <a:latin typeface="Georgia" panose="02040502050405020303" pitchFamily="18" charset="0"/>
              </a:rPr>
              <a:t>Готовность принять всех детей;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altLang="ru-RU" sz="3000" dirty="0" smtClean="0">
                <a:effectLst/>
                <a:latin typeface="Georgia" panose="02040502050405020303" pitchFamily="18" charset="0"/>
              </a:rPr>
              <a:t>Выявлять разнообразные проблемы детей, оказывать адресную помощь;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altLang="ru-RU" sz="3000" dirty="0" smtClean="0">
                <a:effectLst/>
                <a:latin typeface="Georgia" panose="02040502050405020303" pitchFamily="18" charset="0"/>
              </a:rPr>
              <a:t>Готовность к взаимодействию с другими специалистами;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altLang="ru-RU" sz="3000" dirty="0" smtClean="0">
                <a:effectLst/>
                <a:latin typeface="Georgia" panose="02040502050405020303" pitchFamily="18" charset="0"/>
              </a:rPr>
              <a:t>Уметь отслеживать динамику развития ребенка.</a:t>
            </a:r>
          </a:p>
        </p:txBody>
      </p:sp>
      <p:pic>
        <p:nvPicPr>
          <p:cNvPr id="7170" name="Picture 2" descr="http://images.myshared.ru/9/956477/slide_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481" t="43097" r="1218" b="8146"/>
          <a:stretch/>
        </p:blipFill>
        <p:spPr bwMode="auto">
          <a:xfrm>
            <a:off x="3419872" y="4581128"/>
            <a:ext cx="3048825" cy="194421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0029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4272" y="2492896"/>
            <a:ext cx="8229600" cy="190080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Связь между требованиями к воспитателю ДОУ по ФГОС и 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профессиональному стандарту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  <a:p>
            <a:pPr algn="ctr"/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</p:txBody>
      </p:sp>
      <p:pic>
        <p:nvPicPr>
          <p:cNvPr id="4" name="Picture 2" descr="http://psvsem.ru/tinybrowser/images/photos/newsbody/2014-01-28/opros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1" t="784" r="52604" b="-1902"/>
          <a:stretch/>
        </p:blipFill>
        <p:spPr bwMode="auto">
          <a:xfrm>
            <a:off x="3635896" y="312727"/>
            <a:ext cx="1979368" cy="208823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Содержимое 5" descr="педагог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3079" y="4567802"/>
            <a:ext cx="1931987" cy="181292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8195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492896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dirty="0" smtClean="0">
                <a:latin typeface="Georgia" panose="02040502050405020303" pitchFamily="18" charset="0"/>
              </a:rPr>
              <a:t/>
            </a:r>
            <a:br>
              <a:rPr lang="ru-RU" sz="3200" dirty="0" smtClean="0">
                <a:latin typeface="Georgia" panose="02040502050405020303" pitchFamily="18" charset="0"/>
              </a:rPr>
            </a:br>
            <a:r>
              <a:rPr lang="ru-RU" sz="3200" dirty="0" smtClean="0">
                <a:latin typeface="Georgia" panose="02040502050405020303" pitchFamily="18" charset="0"/>
              </a:rPr>
              <a:t>Приказ </a:t>
            </a:r>
            <a:r>
              <a:rPr lang="ru-RU" sz="3200" dirty="0">
                <a:latin typeface="Georgia" panose="02040502050405020303" pitchFamily="18" charset="0"/>
              </a:rPr>
              <a:t>Минтруда России </a:t>
            </a:r>
            <a:r>
              <a:rPr lang="ru-RU" sz="2800" dirty="0">
                <a:latin typeface="Georgia" panose="02040502050405020303" pitchFamily="18" charset="0"/>
              </a:rPr>
              <a:t/>
            </a:r>
            <a:br>
              <a:rPr lang="ru-RU" sz="2800" dirty="0">
                <a:latin typeface="Georgia" panose="02040502050405020303" pitchFamily="18" charset="0"/>
              </a:rPr>
            </a:br>
            <a:r>
              <a:rPr lang="ru-RU" sz="2800" dirty="0">
                <a:latin typeface="Georgia" panose="02040502050405020303" pitchFamily="18" charset="0"/>
              </a:rPr>
              <a:t>от 18.10.2013 N 544н</a:t>
            </a:r>
            <a:br>
              <a:rPr lang="ru-RU" sz="2800" dirty="0">
                <a:latin typeface="Georgia" panose="02040502050405020303" pitchFamily="18" charset="0"/>
              </a:rPr>
            </a:br>
            <a:r>
              <a:rPr lang="ru-RU" sz="2800" dirty="0">
                <a:latin typeface="Georgia" panose="02040502050405020303" pitchFamily="18" charset="0"/>
              </a:rPr>
              <a:t> (с изм. от </a:t>
            </a:r>
            <a:r>
              <a:rPr lang="ru-RU" sz="2800" dirty="0" smtClean="0">
                <a:latin typeface="Georgia" panose="02040502050405020303" pitchFamily="18" charset="0"/>
              </a:rPr>
              <a:t>05.08.2016)</a:t>
            </a:r>
            <a:r>
              <a:rPr lang="ru-RU" sz="2800" dirty="0">
                <a:latin typeface="Georgia" panose="02040502050405020303" pitchFamily="18" charset="0"/>
              </a:rPr>
              <a:t/>
            </a:r>
            <a:br>
              <a:rPr lang="ru-RU" sz="2800" dirty="0">
                <a:latin typeface="Georgia" panose="02040502050405020303" pitchFamily="18" charset="0"/>
              </a:rPr>
            </a:br>
            <a:r>
              <a:rPr lang="ru-RU" sz="3200" dirty="0">
                <a:latin typeface="Georgia" panose="02040502050405020303" pitchFamily="18" charset="0"/>
              </a:rPr>
              <a:t> </a:t>
            </a:r>
            <a:r>
              <a:rPr lang="ru-RU" sz="3200" dirty="0" smtClean="0">
                <a:latin typeface="Georgia" panose="02040502050405020303" pitchFamily="18" charset="0"/>
              </a:rPr>
              <a:t>«Об </a:t>
            </a:r>
            <a:r>
              <a:rPr lang="ru-RU" sz="3200" dirty="0">
                <a:latin typeface="Georgia" panose="02040502050405020303" pitchFamily="18" charset="0"/>
              </a:rPr>
              <a:t>утверждении профессионального стандарта </a:t>
            </a:r>
            <a:r>
              <a:rPr lang="ru-RU" sz="3200" dirty="0" smtClean="0">
                <a:latin typeface="Georgia" panose="02040502050405020303" pitchFamily="18" charset="0"/>
              </a:rPr>
              <a:t>«Педагог </a:t>
            </a:r>
            <a:r>
              <a:rPr lang="ru-RU" sz="3200" dirty="0">
                <a:latin typeface="Georgia" panose="02040502050405020303" pitchFamily="18" charset="0"/>
              </a:rPr>
              <a:t>(педагогическая деятельность в сфере дошкольного, начального общего, основного общего, среднего общего образования) (воспитатель, учитель</a:t>
            </a:r>
            <a:r>
              <a:rPr lang="ru-RU" sz="3200" dirty="0" smtClean="0">
                <a:latin typeface="Georgia" panose="02040502050405020303" pitchFamily="18" charset="0"/>
              </a:rPr>
              <a:t>)»</a:t>
            </a:r>
            <a:br>
              <a:rPr lang="ru-RU" sz="3200" dirty="0" smtClean="0">
                <a:latin typeface="Georgia" panose="02040502050405020303" pitchFamily="18" charset="0"/>
              </a:rPr>
            </a:br>
            <a:r>
              <a:rPr lang="ru-RU" sz="3200" b="1" dirty="0" smtClean="0">
                <a:latin typeface="Georgia" panose="02040502050405020303" pitchFamily="18" charset="0"/>
              </a:rPr>
              <a:t>Устанавливается переходный период до </a:t>
            </a:r>
            <a:r>
              <a:rPr lang="ru-RU" sz="3200" b="1" dirty="0" err="1" smtClean="0">
                <a:latin typeface="Georgia" panose="02040502050405020303" pitchFamily="18" charset="0"/>
              </a:rPr>
              <a:t>до</a:t>
            </a:r>
            <a:r>
              <a:rPr lang="ru-RU" sz="3200" b="1" dirty="0" smtClean="0">
                <a:latin typeface="Georgia" panose="02040502050405020303" pitchFamily="18" charset="0"/>
              </a:rPr>
              <a:t> 1 января 2020 г.</a:t>
            </a:r>
            <a:endParaRPr lang="ru-RU" sz="3200" b="1" dirty="0">
              <a:latin typeface="Georgia" panose="02040502050405020303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468313" y="188913"/>
            <a:ext cx="8385175" cy="1431925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ФГОС ДО и </a:t>
            </a:r>
            <a:r>
              <a:rPr lang="ru-RU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ПРОФстандарт</a:t>
            </a:r>
            <a:endParaRPr lang="ru-RU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611560" y="1556792"/>
            <a:ext cx="7859216" cy="4781128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  <a:defRPr/>
            </a:pPr>
            <a:r>
              <a:rPr lang="ru-RU" sz="2400" dirty="0" smtClean="0">
                <a:effectLst/>
                <a:latin typeface="Georgia" panose="02040502050405020303" pitchFamily="18" charset="0"/>
              </a:rPr>
              <a:t>К </a:t>
            </a:r>
            <a:r>
              <a:rPr lang="ru-RU" sz="2400" dirty="0" err="1" smtClean="0">
                <a:effectLst/>
                <a:latin typeface="Georgia" panose="02040502050405020303" pitchFamily="18" charset="0"/>
              </a:rPr>
              <a:t>педработникам</a:t>
            </a:r>
            <a:r>
              <a:rPr lang="ru-RU" sz="2400" dirty="0" smtClean="0">
                <a:effectLst/>
                <a:latin typeface="Georgia" panose="02040502050405020303" pitchFamily="18" charset="0"/>
              </a:rPr>
              <a:t> ДОУ (воспитателям, педагогам и т. д.) сейчас применяется 2 вида стандартов: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ru-RU" sz="2400" dirty="0" smtClean="0">
                <a:effectLst/>
                <a:latin typeface="Georgia" panose="02040502050405020303" pitchFamily="18" charset="0"/>
              </a:rPr>
              <a:t>ФГОС, утвержденный </a:t>
            </a:r>
            <a:r>
              <a:rPr lang="ru-RU" sz="2400" dirty="0" err="1" smtClean="0">
                <a:effectLst/>
                <a:latin typeface="Georgia" panose="02040502050405020303" pitchFamily="18" charset="0"/>
              </a:rPr>
              <a:t>Минобрнауки</a:t>
            </a:r>
            <a:r>
              <a:rPr lang="ru-RU" sz="2400" dirty="0" smtClean="0">
                <a:effectLst/>
                <a:latin typeface="Georgia" panose="02040502050405020303" pitchFamily="18" charset="0"/>
              </a:rPr>
              <a:t> РФ;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ru-RU" sz="2400" dirty="0" smtClean="0">
                <a:latin typeface="Georgia" panose="02040502050405020303" pitchFamily="18" charset="0"/>
              </a:rPr>
              <a:t>Пр</a:t>
            </a:r>
            <a:r>
              <a:rPr lang="ru-RU" sz="2400" dirty="0" smtClean="0">
                <a:effectLst/>
                <a:latin typeface="Georgia" panose="02040502050405020303" pitchFamily="18" charset="0"/>
              </a:rPr>
              <a:t>офессиональный стандарт, утвержденный Минтруда РФ.</a:t>
            </a:r>
          </a:p>
          <a:p>
            <a:pPr marL="0" indent="0" algn="just">
              <a:buNone/>
              <a:defRPr/>
            </a:pPr>
            <a:r>
              <a:rPr lang="ru-RU" sz="2400" dirty="0" smtClean="0">
                <a:effectLst/>
                <a:latin typeface="Georgia" panose="02040502050405020303" pitchFamily="18" charset="0"/>
              </a:rPr>
              <a:t>Оба стандарта разработаны в 2013 году, однако относятся к разным сферам: ФГОС касается образовательных учреждений в целом, а профессиональный стандарт относится к кадровой политике, аттестационной работе, разработке инструкций по должности и другим действиям, касающимся конкретных работников. Кроме того, ФГОС уже действует, а </a:t>
            </a:r>
            <a:r>
              <a:rPr lang="ru-RU" sz="2400" dirty="0" err="1" smtClean="0">
                <a:effectLst/>
                <a:latin typeface="Georgia" panose="02040502050405020303" pitchFamily="18" charset="0"/>
              </a:rPr>
              <a:t>профстандарт</a:t>
            </a:r>
            <a:r>
              <a:rPr lang="ru-RU" sz="2400" dirty="0" smtClean="0">
                <a:effectLst/>
                <a:latin typeface="Georgia" panose="02040502050405020303" pitchFamily="18" charset="0"/>
              </a:rPr>
              <a:t> в отношении </a:t>
            </a:r>
            <a:r>
              <a:rPr lang="ru-RU" sz="2400" dirty="0" err="1" smtClean="0">
                <a:effectLst/>
                <a:latin typeface="Georgia" panose="02040502050405020303" pitchFamily="18" charset="0"/>
              </a:rPr>
              <a:t>педработников</a:t>
            </a:r>
            <a:r>
              <a:rPr lang="ru-RU" sz="2400" dirty="0" smtClean="0">
                <a:effectLst/>
                <a:latin typeface="Georgia" panose="02040502050405020303" pitchFamily="18" charset="0"/>
              </a:rPr>
              <a:t> вступает в силу лишь с 2017 года.</a:t>
            </a:r>
          </a:p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7259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468313" y="188913"/>
            <a:ext cx="8385175" cy="1431925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ФГОС ДО и </a:t>
            </a:r>
            <a:r>
              <a:rPr lang="ru-RU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ПРОФстандарт</a:t>
            </a:r>
            <a:endParaRPr lang="ru-RU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827584" y="1556792"/>
            <a:ext cx="7416824" cy="4781128"/>
          </a:xfrm>
        </p:spPr>
        <p:txBody>
          <a:bodyPr>
            <a:normAutofit/>
          </a:bodyPr>
          <a:lstStyle/>
          <a:p>
            <a:pPr marL="0" indent="0" algn="just">
              <a:buNone/>
              <a:defRPr/>
            </a:pPr>
            <a:r>
              <a:rPr lang="ru-RU" sz="2800" dirty="0" smtClean="0">
                <a:latin typeface="Georgia" panose="02040502050405020303" pitchFamily="18" charset="0"/>
              </a:rPr>
              <a:t>        Тем </a:t>
            </a:r>
            <a:r>
              <a:rPr lang="ru-RU" sz="2800" dirty="0">
                <a:latin typeface="Georgia" panose="02040502050405020303" pitchFamily="18" charset="0"/>
              </a:rPr>
              <a:t>не менее и ФГОС, и </a:t>
            </a:r>
            <a:r>
              <a:rPr lang="ru-RU" sz="2800" b="1" dirty="0">
                <a:latin typeface="Georgia" panose="02040502050405020303" pitchFamily="18" charset="0"/>
              </a:rPr>
              <a:t>профессиональный стандарт воспитателя</a:t>
            </a:r>
            <a:r>
              <a:rPr lang="ru-RU" sz="2800" dirty="0">
                <a:latin typeface="Georgia" panose="02040502050405020303" pitchFamily="18" charset="0"/>
              </a:rPr>
              <a:t> ДОУ между собой тесно связаны. Дело в том, что с 2017 года, когда вступят в силу </a:t>
            </a:r>
            <a:r>
              <a:rPr lang="ru-RU" sz="2800" dirty="0" err="1">
                <a:latin typeface="Georgia" panose="02040502050405020303" pitchFamily="18" charset="0"/>
              </a:rPr>
              <a:t>профстандарты</a:t>
            </a:r>
            <a:r>
              <a:rPr lang="ru-RU" sz="2800" dirty="0">
                <a:latin typeface="Georgia" panose="02040502050405020303" pitchFamily="18" charset="0"/>
              </a:rPr>
              <a:t> для педагогических работников, ФГОС должны будут разрабатываться с учетом заложенных в </a:t>
            </a:r>
            <a:r>
              <a:rPr lang="ru-RU" sz="2800" dirty="0" err="1">
                <a:latin typeface="Georgia" panose="02040502050405020303" pitchFamily="18" charset="0"/>
              </a:rPr>
              <a:t>профстандарте</a:t>
            </a:r>
            <a:r>
              <a:rPr lang="ru-RU" sz="2800" dirty="0">
                <a:latin typeface="Georgia" panose="02040502050405020303" pitchFamily="18" charset="0"/>
              </a:rPr>
              <a:t> требований.</a:t>
            </a:r>
          </a:p>
          <a:p>
            <a:pPr marL="0" indent="0" algn="ctr">
              <a:buNone/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0617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692696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«Понятие профессиональной компетентности педагога выражает единство его теоретической и практической готовности к осуществлению педагогической деятельности и характеризует его профессионализм»</a:t>
            </a:r>
          </a:p>
          <a:p>
            <a:pPr marL="0" indent="0" algn="r">
              <a:buNone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(В.А. 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Сластенина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)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</p:txBody>
      </p:sp>
      <p:pic>
        <p:nvPicPr>
          <p:cNvPr id="16386" name="Picture 2" descr="http://xn--80aacb0akh2bp7e.xn--p1ai/media/cache/f0/75/29/4d/ae/f1/f075294daef163d0adfcaadf0b216e1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509120"/>
            <a:ext cx="3047295" cy="201622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1357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132856"/>
            <a:ext cx="7992888" cy="2476872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Цели </a:t>
            </a:r>
          </a:p>
          <a:p>
            <a:pPr marL="0" indent="0" algn="ctr">
              <a:buNone/>
              <a:defRPr/>
            </a:pP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введения Минтрудом 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профессионального стандарта </a:t>
            </a: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педагога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Picture 2" descr="http://psvsem.ru/tinybrowser/images/photos/newsbody/2014-01-28/opros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1" t="784" r="52604" b="-1902"/>
          <a:stretch/>
        </p:blipFill>
        <p:spPr bwMode="auto">
          <a:xfrm>
            <a:off x="3635896" y="312727"/>
            <a:ext cx="1979368" cy="208823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Содержимое 5" descr="педагог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3079" y="4567802"/>
            <a:ext cx="1931987" cy="181292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8122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468313" y="188913"/>
            <a:ext cx="8385175" cy="1431925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Цели и задачи 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683568" y="1600200"/>
            <a:ext cx="7776864" cy="4781128"/>
          </a:xfrm>
        </p:spPr>
        <p:txBody>
          <a:bodyPr/>
          <a:lstStyle/>
          <a:p>
            <a:pPr marL="0" indent="0" algn="just">
              <a:buNone/>
              <a:defRPr/>
            </a:pPr>
            <a:r>
              <a:rPr lang="ru-RU" sz="2400" dirty="0" smtClean="0">
                <a:effectLst/>
                <a:latin typeface="Georgia" panose="02040502050405020303" pitchFamily="18" charset="0"/>
              </a:rPr>
              <a:t>Введение </a:t>
            </a:r>
            <a:r>
              <a:rPr lang="ru-RU" sz="2400" dirty="0" err="1" smtClean="0">
                <a:effectLst/>
                <a:latin typeface="Georgia" panose="02040502050405020303" pitchFamily="18" charset="0"/>
              </a:rPr>
              <a:t>профстандартов</a:t>
            </a:r>
            <a:r>
              <a:rPr lang="ru-RU" sz="2400" dirty="0" smtClean="0">
                <a:effectLst/>
                <a:latin typeface="Georgia" panose="02040502050405020303" pitchFamily="18" charset="0"/>
              </a:rPr>
              <a:t> для </a:t>
            </a:r>
            <a:r>
              <a:rPr lang="ru-RU" sz="2400" dirty="0" err="1" smtClean="0">
                <a:effectLst/>
                <a:latin typeface="Georgia" panose="02040502050405020303" pitchFamily="18" charset="0"/>
              </a:rPr>
              <a:t>педработников</a:t>
            </a:r>
            <a:r>
              <a:rPr lang="ru-RU" sz="2400" dirty="0" smtClean="0">
                <a:effectLst/>
                <a:latin typeface="Georgia" panose="02040502050405020303" pitchFamily="18" charset="0"/>
              </a:rPr>
              <a:t> позволит решить сразу несколько вопросов: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ru-RU" sz="2400" dirty="0" smtClean="0">
                <a:effectLst/>
                <a:latin typeface="Georgia" panose="02040502050405020303" pitchFamily="18" charset="0"/>
              </a:rPr>
              <a:t>Точно определить, какую именно квалификацию должен иметь педагог.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ru-RU" sz="2400" dirty="0" smtClean="0">
                <a:effectLst/>
                <a:latin typeface="Georgia" panose="02040502050405020303" pitchFamily="18" charset="0"/>
              </a:rPr>
              <a:t>Обеспечить нужную подготовку будущих работников этой области.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ru-RU" sz="2400" dirty="0" smtClean="0">
                <a:effectLst/>
                <a:latin typeface="Georgia" panose="02040502050405020303" pitchFamily="18" charset="0"/>
              </a:rPr>
              <a:t>Уведомить педагогов о требованиях, которые будут к ним применяться.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ru-RU" sz="2400" dirty="0" smtClean="0">
                <a:effectLst/>
                <a:latin typeface="Georgia" panose="02040502050405020303" pitchFamily="18" charset="0"/>
              </a:rPr>
              <a:t>Привлечь самих учителей, воспитателей и преподавателей к повышению уровня образования в России.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endParaRPr lang="ru-RU" dirty="0"/>
          </a:p>
        </p:txBody>
      </p:sp>
      <p:pic>
        <p:nvPicPr>
          <p:cNvPr id="5" name="Содержимое 5" descr="педагог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46" y="5481491"/>
            <a:ext cx="1080818" cy="101421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5802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468313" y="188913"/>
            <a:ext cx="8385175" cy="1431925"/>
          </a:xfrm>
        </p:spPr>
        <p:txBody>
          <a:bodyPr/>
          <a:lstStyle/>
          <a:p>
            <a:pPr algn="ctr" eaLnBrk="1" hangingPunct="1"/>
            <a:r>
              <a:rPr lang="ru-RU" alt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Термины и определения применительно к педагогу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611560" y="1700808"/>
            <a:ext cx="7406208" cy="4680520"/>
          </a:xfrm>
        </p:spPr>
        <p:txBody>
          <a:bodyPr>
            <a:normAutofit lnSpcReduction="10000"/>
          </a:bodyPr>
          <a:lstStyle/>
          <a:p>
            <a:pPr algn="just">
              <a:defRPr/>
            </a:pPr>
            <a:r>
              <a:rPr lang="ru-RU" sz="2800" b="1" u="sng" dirty="0" smtClean="0">
                <a:latin typeface="Georgia" panose="02040502050405020303" pitchFamily="18" charset="0"/>
              </a:rPr>
              <a:t>Квалификация педагога</a:t>
            </a:r>
            <a:r>
              <a:rPr lang="ru-RU" sz="2800" dirty="0" smtClean="0">
                <a:latin typeface="Georgia" panose="02040502050405020303" pitchFamily="18" charset="0"/>
              </a:rPr>
              <a:t> – отражает уровень профессиональной подготовки воспитателя и его готовность к труду в сфере образования. Квалификация воспитателя складывается из его профессиональных компетенций.</a:t>
            </a:r>
          </a:p>
          <a:p>
            <a:pPr algn="just">
              <a:defRPr/>
            </a:pPr>
            <a:r>
              <a:rPr lang="ru-RU" sz="2800" b="1" dirty="0"/>
              <a:t> </a:t>
            </a:r>
            <a:r>
              <a:rPr lang="ru-RU" sz="2800" b="1" u="sng" dirty="0">
                <a:latin typeface="Georgia" panose="02040502050405020303" pitchFamily="18" charset="0"/>
              </a:rPr>
              <a:t>Профессиональная компетенция</a:t>
            </a:r>
            <a:r>
              <a:rPr lang="ru-RU" sz="2800" dirty="0">
                <a:latin typeface="Georgia" panose="02040502050405020303" pitchFamily="18" charset="0"/>
              </a:rPr>
              <a:t> – способность успешно    действовать на основе практического опыта, умения и знаний при решении профессиональных задач.</a:t>
            </a:r>
          </a:p>
          <a:p>
            <a:pPr algn="just">
              <a:defRPr/>
            </a:pPr>
            <a:endParaRPr lang="ru-RU" sz="2800" dirty="0" smtClean="0">
              <a:latin typeface="Georgia" panose="02040502050405020303" pitchFamily="18" charset="0"/>
            </a:endParaRPr>
          </a:p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0488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468313" y="188913"/>
            <a:ext cx="8385175" cy="1431925"/>
          </a:xfrm>
        </p:spPr>
        <p:txBody>
          <a:bodyPr/>
          <a:lstStyle/>
          <a:p>
            <a:pPr>
              <a:defRPr/>
            </a:pPr>
            <a:r>
              <a:rPr lang="ru-RU" alt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Термины и определения применительно к педагогу</a:t>
            </a:r>
            <a:endParaRPr lang="ru-RU" sz="3600" dirty="0" smtClean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827584" y="1772816"/>
            <a:ext cx="7416824" cy="3888432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ru-RU" b="1" u="sng" dirty="0" smtClean="0">
                <a:latin typeface="Georgia" panose="02040502050405020303" pitchFamily="18" charset="0"/>
              </a:rPr>
              <a:t>Ключевые области стандарта педагога</a:t>
            </a:r>
            <a:r>
              <a:rPr lang="ru-RU" dirty="0" smtClean="0">
                <a:latin typeface="Georgia" panose="02040502050405020303" pitchFamily="18" charset="0"/>
              </a:rPr>
              <a:t>: </a:t>
            </a:r>
            <a:endParaRPr lang="ru-RU" dirty="0">
              <a:latin typeface="Georgia" panose="02040502050405020303" pitchFamily="18" charset="0"/>
            </a:endParaRPr>
          </a:p>
          <a:p>
            <a:pPr marL="0" indent="0" algn="just">
              <a:buNone/>
              <a:defRPr/>
            </a:pPr>
            <a:r>
              <a:rPr lang="ru-RU" dirty="0" smtClean="0">
                <a:latin typeface="Georgia" panose="02040502050405020303" pitchFamily="18" charset="0"/>
              </a:rPr>
              <a:t>разделы стандарта, соответствующие структуре профессиональной деятельности педагога: </a:t>
            </a:r>
          </a:p>
          <a:p>
            <a:pPr marL="0" indent="0">
              <a:buNone/>
              <a:defRPr/>
            </a:pPr>
            <a:r>
              <a:rPr lang="ru-RU" dirty="0" smtClean="0">
                <a:latin typeface="Georgia" panose="02040502050405020303" pitchFamily="18" charset="0"/>
              </a:rPr>
              <a:t>- Обучение, воспитание и развитие ребенка</a:t>
            </a:r>
            <a:r>
              <a:rPr lang="ru-RU" dirty="0" smtClean="0"/>
              <a:t>.</a:t>
            </a:r>
          </a:p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8556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755576" y="2348880"/>
            <a:ext cx="8007350" cy="3675062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Какие основные </a:t>
            </a:r>
          </a:p>
          <a:p>
            <a:pPr marL="0" indent="0" algn="ctr">
              <a:buNone/>
              <a:defRPr/>
            </a:pPr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нововведения в работе педагога отражены </a:t>
            </a:r>
          </a:p>
          <a:p>
            <a:pPr marL="0" indent="0" algn="ctr">
              <a:buNone/>
              <a:defRPr/>
            </a:pPr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в профессиональном стандарте?</a:t>
            </a:r>
          </a:p>
          <a:p>
            <a:pPr>
              <a:defRPr/>
            </a:pPr>
            <a:endParaRPr lang="ru-RU" dirty="0"/>
          </a:p>
        </p:txBody>
      </p:sp>
      <p:pic>
        <p:nvPicPr>
          <p:cNvPr id="2" name="Picture 4" descr="C:\Users\Админ\Desktop\ПРОФСТАНДАРТЫ педагогов\эмблема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9155" y="609304"/>
            <a:ext cx="4862761" cy="98252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Содержимое 5" descr="педагог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561536"/>
            <a:ext cx="1931987" cy="181292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1711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xn--297-5cd3cgu2f.xn--p1ai/wp-content/uploads/2017/03/%D0%BF%D1%80%D0%BE%D1%84%D1%81%D1%82%D0%B0%D0%BD%D0%B4%D0%B0%D1%82%D1%80.jpe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99" t="5295" r="18951" b="2831"/>
          <a:stretch/>
        </p:blipFill>
        <p:spPr bwMode="auto">
          <a:xfrm>
            <a:off x="3995936" y="4828554"/>
            <a:ext cx="1597109" cy="158417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20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251520" y="332656"/>
            <a:ext cx="8686800" cy="1431925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Ключевые нововведения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827584" y="1484784"/>
            <a:ext cx="6912768" cy="3888432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  <a:defRPr/>
            </a:pPr>
            <a:r>
              <a:rPr lang="ru-RU" sz="2400" dirty="0" smtClean="0">
                <a:latin typeface="Georgia" panose="02040502050405020303" pitchFamily="18" charset="0"/>
              </a:rPr>
              <a:t>         Раньше педагог был главным носителем знаний, сейчас, информационная функция педагога будет снижаться. ему нужно освоить самому и научить детей совершенно новым компетенциям: умению учиться, общаться со сверстниками и жить в поликультурном пространстве. Педагогу необходимо полное овладение современными информационно-коммуникативными технологиями, знание и использование социальных сетей. </a:t>
            </a:r>
            <a:br>
              <a:rPr lang="ru-RU" sz="2400" dirty="0" smtClean="0">
                <a:latin typeface="Georgia" panose="02040502050405020303" pitchFamily="18" charset="0"/>
              </a:rPr>
            </a:br>
            <a:endParaRPr lang="ru-RU" sz="2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0895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276872"/>
            <a:ext cx="8568952" cy="216024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В чем главная особенность 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профессионального стандарта</a:t>
            </a:r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?</a:t>
            </a:r>
          </a:p>
          <a:p>
            <a:endParaRPr lang="ru-RU" sz="3600" dirty="0"/>
          </a:p>
        </p:txBody>
      </p:sp>
      <p:pic>
        <p:nvPicPr>
          <p:cNvPr id="5122" name="Picture 2" descr="http://psvsem.ru/tinybrowser/images/photos/newsbody/2014-01-28/opros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1" t="784" r="52604" b="-1902"/>
          <a:stretch/>
        </p:blipFill>
        <p:spPr bwMode="auto">
          <a:xfrm>
            <a:off x="3441646" y="341277"/>
            <a:ext cx="1979368" cy="208823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Содержимое 5" descr="педагог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4437112"/>
            <a:ext cx="1931987" cy="181292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685015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10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66092"/>
      </a:hlink>
      <a:folHlink>
        <a:srgbClr val="24406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720</TotalTime>
  <Words>541</Words>
  <Application>Microsoft Office PowerPoint</Application>
  <PresentationFormat>Экран (4:3)</PresentationFormat>
  <Paragraphs>68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Профессиональный стандарт педагога:  в вопросах и ответах</vt:lpstr>
      <vt:lpstr> Приказ Минтруда России  от 18.10.2013 N 544н  (с изм. от 05.08.2016)  «Об утверждении профессионального стандарта «Педагог (педагогическая деятельность в сфере дошкольного, начального общего, основного общего, среднего общего образования) (воспитатель, учитель)» Устанавливается переходный период до до 1 января 2020 г.</vt:lpstr>
      <vt:lpstr>Презентация PowerPoint</vt:lpstr>
      <vt:lpstr>Цели и задачи </vt:lpstr>
      <vt:lpstr>Термины и определения применительно к педагогу</vt:lpstr>
      <vt:lpstr>Термины и определения применительно к педагогу</vt:lpstr>
      <vt:lpstr>Презентация PowerPoint</vt:lpstr>
      <vt:lpstr>Ключевые нововведения</vt:lpstr>
      <vt:lpstr>Презентация PowerPoint</vt:lpstr>
      <vt:lpstr>Особенность профессионального стандарта</vt:lpstr>
      <vt:lpstr>Презентация PowerPoint</vt:lpstr>
      <vt:lpstr>Новые компетенции</vt:lpstr>
      <vt:lpstr>Презентация PowerPoint</vt:lpstr>
      <vt:lpstr>Что такое профессиональный стандарт?</vt:lpstr>
      <vt:lpstr>Презентация PowerPoint</vt:lpstr>
      <vt:lpstr>Общепедагогическая функция -  ОБУЧЕНИЕ</vt:lpstr>
      <vt:lpstr>Воспитательная деятельность</vt:lpstr>
      <vt:lpstr>Развивающая деятельность</vt:lpstr>
      <vt:lpstr>Презентация PowerPoint</vt:lpstr>
      <vt:lpstr>ФГОС ДО и ПРОФстандарт</vt:lpstr>
      <vt:lpstr>ФГОС ДО и ПРОФстандарт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Windows User</cp:lastModifiedBy>
  <cp:revision>16</cp:revision>
  <dcterms:created xsi:type="dcterms:W3CDTF">2014-07-03T07:22:26Z</dcterms:created>
  <dcterms:modified xsi:type="dcterms:W3CDTF">2018-07-19T05:38:45Z</dcterms:modified>
</cp:coreProperties>
</file>